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304" r:id="rId4"/>
    <p:sldId id="260" r:id="rId5"/>
    <p:sldId id="258" r:id="rId6"/>
    <p:sldId id="263" r:id="rId7"/>
    <p:sldId id="262" r:id="rId8"/>
    <p:sldId id="261" r:id="rId9"/>
    <p:sldId id="276" r:id="rId10"/>
    <p:sldId id="269" r:id="rId11"/>
    <p:sldId id="268" r:id="rId12"/>
    <p:sldId id="277" r:id="rId13"/>
    <p:sldId id="303" r:id="rId14"/>
    <p:sldId id="271" r:id="rId15"/>
    <p:sldId id="270" r:id="rId16"/>
    <p:sldId id="280" r:id="rId17"/>
    <p:sldId id="279" r:id="rId18"/>
    <p:sldId id="278" r:id="rId19"/>
    <p:sldId id="281" r:id="rId20"/>
    <p:sldId id="282" r:id="rId21"/>
    <p:sldId id="272" r:id="rId22"/>
    <p:sldId id="284" r:id="rId23"/>
    <p:sldId id="288" r:id="rId24"/>
    <p:sldId id="289" r:id="rId25"/>
    <p:sldId id="290" r:id="rId26"/>
    <p:sldId id="286" r:id="rId27"/>
    <p:sldId id="287" r:id="rId28"/>
    <p:sldId id="297" r:id="rId29"/>
    <p:sldId id="283" r:id="rId30"/>
    <p:sldId id="296" r:id="rId31"/>
    <p:sldId id="301" r:id="rId32"/>
    <p:sldId id="292" r:id="rId33"/>
    <p:sldId id="293" r:id="rId34"/>
    <p:sldId id="294" r:id="rId35"/>
    <p:sldId id="295" r:id="rId36"/>
    <p:sldId id="298" r:id="rId37"/>
    <p:sldId id="299" r:id="rId38"/>
    <p:sldId id="308" r:id="rId39"/>
    <p:sldId id="300" r:id="rId40"/>
    <p:sldId id="307" r:id="rId41"/>
    <p:sldId id="306" r:id="rId42"/>
    <p:sldId id="305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8F46F-3CC5-41C2-944F-E5EA6533CD7F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D0C0-3C3D-4447-8B9A-D8681112864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8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15C02-B776-46B3-99FB-CD9C2F39BE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8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1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4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96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5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2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80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8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2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1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2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4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5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1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00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19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7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4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4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9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94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9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5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4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0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0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3336-6B16-4D4B-B42A-141F55C0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04FE8-25DF-4B7B-975D-4B511E5C6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30E61-FFFA-4EAA-9D8A-426FA907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0B0B-2E91-4E90-B676-30BD65A0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34F1A-FED8-4482-8EDD-F744E05C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50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F68F-925A-4ED0-9F64-601E472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99608-DCB5-4029-BFB5-E6FD8942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5333-BDFA-486D-B689-C9A74D78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2AC58-BEC6-4AD6-8211-051A8B2F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D9B1-C931-4CE6-8767-10628C90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13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1D6F-427B-49CD-899A-2BAA8BE45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A0FF6-B95F-4EF2-AAF2-32833644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2512-132E-4AA2-AE63-83BE23B1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38F8-24E1-417F-BB10-5C05AB4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A973-A053-4419-B59D-B600DF3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112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CE93-1B39-4162-8090-2A192DEB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90F7-7086-4F1A-97AE-EB67A02E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3E5D-5D1F-4026-88F1-68FFA139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41F1-C3F6-463F-8769-CF473009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562D-73AE-4E8E-A7CC-C0F61969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35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58D2-271F-406B-ABF1-55222F50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1D473-D0E8-4607-82EB-379A509FB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0DD4-2796-4CF7-94E4-D61AFFED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18BF-CF6E-4E65-A7F4-E051CD1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C96F-6D60-425B-B016-6D291BB9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60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0B0B-DFAE-4A46-8E6A-EB26100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D091-A7C3-471C-A837-F1CC65A22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53889-812B-4EBB-98E7-A8572993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BC06B-5AC8-4B78-A0A8-4E9E173C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49E2D-99B9-4CF6-915C-8CDD4785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25D9-AC5E-4037-B40E-B06B1DA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38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35CA-DD98-41AC-B60F-5E5A6358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5649-2DAF-4BD7-868B-353E9476B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69A95-6299-44B7-99A4-62F44B93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24867-29E3-4DE0-8F4F-9E8DBC26D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433-71F5-452D-88F9-9E74072B1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90547-4CE5-43C1-BEC9-551B7D48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FA82-052D-4144-B47B-0F2D1929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CFB1-CF2D-4B0A-B222-97B58532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3961-D21A-407C-A8B0-690E2C01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E4BC-F82D-448B-A9CE-83D6B463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E7310-40AF-4F4C-A54F-BAFCFCEA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883CD-A5FB-478F-99CF-D9F643A4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7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1A274-013F-4BAC-86D4-F7A57620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DB5-0AD3-416E-B09C-CE6D7975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038D-16B1-4AA1-82DF-31716839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10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7350-8D4E-4A0A-894D-6F143101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89A-3B88-4256-A15A-8101CB8F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D666D-73E5-4933-BBC9-3D04D735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F0FB-30ED-4C8D-B50A-66AC6AE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A70F8-F230-4DA9-B2DE-2E7AAD09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07528-365F-4FBD-A625-F6B4FF6A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5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4400-B6C1-4E47-9AD8-9FBA731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959B0-097C-4E4C-BB32-1ED915CA5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D4E2C-FCFB-4B70-9F99-8E132109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72BA-4722-488C-87B5-A721F131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FD07-FE19-48CF-A842-BD2CC504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D7CC-553A-4BAF-9D10-A15D694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52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2DE26-C0D4-4F97-BBA4-E05220E7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2C1D3-7AEE-4F8C-B506-DEE3D282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84D9-7065-4F5F-AD64-2325078B4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46F9-C36E-4FAD-BAF8-ECF087FEB446}" type="datetimeFigureOut">
              <a:rPr lang="es-MX" smtClean="0"/>
              <a:t>28/11/2018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47FA-9142-42B3-A1C2-265829AA9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D750-E52D-48CB-B39B-E5FF1018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3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juancarlos@ucsb.ed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5" b="4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0499"/>
            <a:ext cx="12192000" cy="1224000"/>
          </a:xfrm>
          <a:solidFill>
            <a:srgbClr val="1C5E92"/>
          </a:solidFill>
        </p:spPr>
        <p:txBody>
          <a:bodyPr anchor="ctr"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Costeo y Evaluación de Reservas Marinas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890451"/>
            <a:ext cx="12192001" cy="1995580"/>
          </a:xfrm>
          <a:solidFill>
            <a:srgbClr val="EAEAEA">
              <a:alpha val="25098"/>
            </a:srgbClr>
          </a:solidFill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Juan Carlos </a:t>
            </a:r>
            <a:r>
              <a:rPr lang="en-US" dirty="0" err="1">
                <a:solidFill>
                  <a:schemeClr val="bg1"/>
                </a:solidFill>
              </a:rPr>
              <a:t>VillaseñorDerbez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Bren School of Environmental Science &amp; Management, UCSB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Noviembre 28,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8595E-05B2-4130-8A29-5CD1A17E7DF6}"/>
              </a:ext>
            </a:extLst>
          </p:cNvPr>
          <p:cNvSpPr txBox="1"/>
          <p:nvPr/>
        </p:nvSpPr>
        <p:spPr>
          <a:xfrm>
            <a:off x="1429136" y="5698521"/>
            <a:ext cx="1561646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@villasenor_jc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E8DF0-C57F-401C-94BB-0B463DCD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94" y="5698521"/>
            <a:ext cx="455745" cy="3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BA87D5-9060-4C5B-B278-14CE45E8F9EF}"/>
              </a:ext>
            </a:extLst>
          </p:cNvPr>
          <p:cNvSpPr/>
          <p:nvPr/>
        </p:nvSpPr>
        <p:spPr>
          <a:xfrm>
            <a:off x="1472084" y="6214841"/>
            <a:ext cx="2199320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juancarlos@ucsb.edu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362AF-757C-456F-82B0-F29BDFD7DA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15791"/>
          <a:stretch/>
        </p:blipFill>
        <p:spPr>
          <a:xfrm>
            <a:off x="973394" y="6224173"/>
            <a:ext cx="498693" cy="360000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1514AF5-4C04-4E3B-908B-4BDEBCF0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31" y="1413326"/>
            <a:ext cx="1526738" cy="152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B1879-2EA2-4517-85FF-1FC49D89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13466" r="17260" b="15233"/>
          <a:stretch/>
        </p:blipFill>
        <p:spPr>
          <a:xfrm>
            <a:off x="10076874" y="1514499"/>
            <a:ext cx="1265552" cy="1425565"/>
          </a:xfrm>
          <a:prstGeom prst="rect">
            <a:avLst/>
          </a:prstGeom>
        </p:spPr>
      </p:pic>
      <p:pic>
        <p:nvPicPr>
          <p:cNvPr id="30722" name="Picture 2" descr="Resultado de imagen para bren school logo box">
            <a:extLst>
              <a:ext uri="{FF2B5EF4-FFF2-40B4-BE49-F238E27FC236}">
                <a16:creationId xmlns:a16="http://schemas.microsoft.com/office/drawing/2014/main" id="{5536FE1E-F1BA-4A66-A816-CBC1ECAB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4" y="1514499"/>
            <a:ext cx="1292119" cy="14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764"/>
            <a:ext cx="5052314" cy="4662199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Creciente número de reservas implementadas al año</a:t>
            </a:r>
          </a:p>
          <a:p>
            <a:endParaRPr lang="es-MX" dirty="0"/>
          </a:p>
          <a:p>
            <a:r>
              <a:rPr lang="es-MX" dirty="0"/>
              <a:t>Costos a futuro no están claramente definidos</a:t>
            </a:r>
          </a:p>
          <a:p>
            <a:endParaRPr lang="es-MX" dirty="0"/>
          </a:p>
          <a:p>
            <a:r>
              <a:rPr lang="es-MX" dirty="0"/>
              <a:t>Afectaciones a la sustentabilidad del proyecto</a:t>
            </a:r>
          </a:p>
          <a:p>
            <a:endParaRPr lang="es-MX" dirty="0"/>
          </a:p>
          <a:p>
            <a:r>
              <a:rPr lang="es-MX" dirty="0"/>
              <a:t>Inversión de tiempo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151D-CC09-4B66-8C75-2D3571DC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4" y="1640906"/>
            <a:ext cx="5718452" cy="42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¿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Qué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hace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 4 fases del “modelo COBI”</a:t>
            </a:r>
          </a:p>
          <a:p>
            <a:pPr lvl="1"/>
            <a:r>
              <a:rPr lang="es-MX" dirty="0"/>
              <a:t>Implementación</a:t>
            </a:r>
          </a:p>
          <a:p>
            <a:pPr lvl="1"/>
            <a:r>
              <a:rPr lang="es-MX" dirty="0"/>
              <a:t>Monitoreo</a:t>
            </a:r>
          </a:p>
          <a:p>
            <a:pPr lvl="1"/>
            <a:r>
              <a:rPr lang="es-MX" dirty="0"/>
              <a:t>Operación</a:t>
            </a:r>
          </a:p>
          <a:p>
            <a:pPr lvl="1"/>
            <a:r>
              <a:rPr lang="es-MX" dirty="0"/>
              <a:t>Renovación</a:t>
            </a:r>
          </a:p>
          <a:p>
            <a:r>
              <a:rPr lang="es-MX" dirty="0"/>
              <a:t>Es una calculadora de costos</a:t>
            </a:r>
          </a:p>
          <a:p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9A7E-DB04-4F22-8D64-145C9049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20" y="4569279"/>
            <a:ext cx="1838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78AD2-4A16-462D-8C9F-592ADE7DC1E5}"/>
              </a:ext>
            </a:extLst>
          </p:cNvPr>
          <p:cNvSpPr/>
          <p:nvPr/>
        </p:nvSpPr>
        <p:spPr>
          <a:xfrm>
            <a:off x="4173517" y="6490467"/>
            <a:ext cx="384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83650-EA50-4C6F-AD11-B7C79EB8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1641294-4C05-4D95-9BC4-EF351B34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6643"/>
            <a:ext cx="10515601" cy="5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2600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28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41143C-AD6E-4AFB-9ED2-8020680F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esta sección:</a:t>
            </a:r>
          </a:p>
          <a:p>
            <a:endParaRPr lang="es-MX" dirty="0"/>
          </a:p>
          <a:p>
            <a:pPr lvl="1"/>
            <a:r>
              <a:rPr lang="es-MX" dirty="0"/>
              <a:t>Diseños </a:t>
            </a:r>
            <a:r>
              <a:rPr lang="es-MX" dirty="0" err="1"/>
              <a:t>muestreales</a:t>
            </a:r>
            <a:r>
              <a:rPr lang="es-MX" dirty="0"/>
              <a:t> / experimentales</a:t>
            </a:r>
          </a:p>
          <a:p>
            <a:endParaRPr lang="es-MX" dirty="0"/>
          </a:p>
          <a:p>
            <a:pPr lvl="1"/>
            <a:r>
              <a:rPr lang="es-MX" dirty="0"/>
              <a:t>Ventajas y debilidades</a:t>
            </a:r>
          </a:p>
          <a:p>
            <a:endParaRPr lang="es-MX" dirty="0"/>
          </a:p>
          <a:p>
            <a:pPr lvl="1"/>
            <a:r>
              <a:rPr lang="es-MX" dirty="0"/>
              <a:t>Poco de matemática</a:t>
            </a:r>
          </a:p>
        </p:txBody>
      </p:sp>
    </p:spTree>
    <p:extLst>
      <p:ext uri="{BB962C8B-B14F-4D97-AF65-F5344CB8AC3E}">
        <p14:creationId xmlns:p14="http://schemas.microsoft.com/office/powerpoint/2010/main" val="117055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¿Por qué evaluamos?</a:t>
            </a:r>
          </a:p>
          <a:p>
            <a:endParaRPr lang="es-MX" dirty="0"/>
          </a:p>
          <a:p>
            <a:r>
              <a:rPr lang="es-MX" dirty="0"/>
              <a:t>¿Qué evaluamos?</a:t>
            </a:r>
          </a:p>
          <a:p>
            <a:endParaRPr lang="es-MX" dirty="0"/>
          </a:p>
          <a:p>
            <a:r>
              <a:rPr lang="es-MX" dirty="0"/>
              <a:t>¿A quién le reportamos?</a:t>
            </a:r>
          </a:p>
          <a:p>
            <a:endParaRPr lang="es-MX" dirty="0"/>
          </a:p>
          <a:p>
            <a:r>
              <a:rPr lang="es-MX" dirty="0"/>
              <a:t>¿Cómo divulgamos los resultados?</a:t>
            </a:r>
          </a:p>
        </p:txBody>
      </p:sp>
    </p:spTree>
    <p:extLst>
      <p:ext uri="{BB962C8B-B14F-4D97-AF65-F5344CB8AC3E}">
        <p14:creationId xmlns:p14="http://schemas.microsoft.com/office/powerpoint/2010/main" val="8538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1289095" y="1089000"/>
            <a:ext cx="961380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012EC-0863-4328-9195-C54E6ED5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825625"/>
            <a:ext cx="10515600" cy="4351338"/>
          </a:xfrm>
        </p:spPr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temporal (pendiente)?</a:t>
            </a:r>
          </a:p>
          <a:p>
            <a:pPr lvl="1"/>
            <a:r>
              <a:rPr lang="es-MX" dirty="0"/>
              <a:t>9 – 4 = 5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ahora que antes (5 </a:t>
            </a:r>
            <a:r>
              <a:rPr lang="en-US" dirty="0"/>
              <a:t>&gt; 0</a:t>
            </a:r>
            <a:r>
              <a:rPr lang="es-MX" dirty="0"/>
              <a:t>)?</a:t>
            </a:r>
          </a:p>
          <a:p>
            <a:pPr lvl="1"/>
            <a:r>
              <a:rPr lang="en-US" dirty="0"/>
              <a:t>S</a:t>
            </a:r>
            <a:r>
              <a:rPr lang="es-MX" dirty="0"/>
              <a:t>í</a:t>
            </a:r>
          </a:p>
          <a:p>
            <a:endParaRPr lang="es-MX" dirty="0"/>
          </a:p>
          <a:p>
            <a:r>
              <a:rPr lang="es-MX" dirty="0"/>
              <a:t>No puedo decir que las 5 unidades son por la reserva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6894236" y="1195785"/>
            <a:ext cx="5176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1246744" y="1089000"/>
            <a:ext cx="969851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6969725" y="984737"/>
            <a:ext cx="5222275" cy="252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entre dentro y fuera?</a:t>
            </a:r>
          </a:p>
          <a:p>
            <a:pPr lvl="1"/>
            <a:r>
              <a:rPr lang="es-MX" dirty="0"/>
              <a:t>9 – 5 = 4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dentro que fuera?</a:t>
            </a:r>
          </a:p>
          <a:p>
            <a:pPr lvl="1"/>
            <a:r>
              <a:rPr lang="es-MX" dirty="0"/>
              <a:t>Sí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No puedo decir que las 4 unidades son por la reserva</a:t>
            </a:r>
          </a:p>
        </p:txBody>
      </p:sp>
    </p:spTree>
    <p:extLst>
      <p:ext uri="{BB962C8B-B14F-4D97-AF65-F5344CB8AC3E}">
        <p14:creationId xmlns:p14="http://schemas.microsoft.com/office/powerpoint/2010/main" val="6559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Agenda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814"/>
            <a:ext cx="10515600" cy="5347987"/>
          </a:xfrm>
        </p:spPr>
        <p:txBody>
          <a:bodyPr>
            <a:normAutofit/>
          </a:bodyPr>
          <a:lstStyle/>
          <a:p>
            <a:r>
              <a:rPr lang="es-MX" dirty="0"/>
              <a:t>9:00 - 9:15 Bienvenida / Inicio / Introducciones</a:t>
            </a:r>
          </a:p>
          <a:p>
            <a:r>
              <a:rPr lang="es-MX" dirty="0"/>
              <a:t>9:15 - 9:30 Introducción</a:t>
            </a:r>
          </a:p>
          <a:p>
            <a:r>
              <a:rPr lang="es-MX" dirty="0"/>
              <a:t>9:30 - 10:30 Costeo reservas</a:t>
            </a:r>
          </a:p>
          <a:p>
            <a:r>
              <a:rPr lang="es-MX" dirty="0"/>
              <a:t>10:30 - 11:30 Teoría evaluación reservas</a:t>
            </a:r>
          </a:p>
          <a:p>
            <a:r>
              <a:rPr lang="es-MX" b="1" dirty="0"/>
              <a:t>11:30 - 11:45 </a:t>
            </a:r>
            <a:r>
              <a:rPr lang="es-MX" b="1" dirty="0" err="1"/>
              <a:t>Coffee</a:t>
            </a:r>
            <a:r>
              <a:rPr lang="es-MX" b="1" dirty="0"/>
              <a:t> Break</a:t>
            </a:r>
          </a:p>
          <a:p>
            <a:r>
              <a:rPr lang="es-MX" dirty="0"/>
              <a:t>11:45 - 13:15 Uso MAREA</a:t>
            </a:r>
          </a:p>
          <a:p>
            <a:r>
              <a:rPr lang="es-MX" dirty="0"/>
              <a:t>13:15 - 13:45 Solución de errores</a:t>
            </a:r>
          </a:p>
          <a:p>
            <a:r>
              <a:rPr lang="es-MX" dirty="0"/>
              <a:t>13:45 - 14:00 Discusión y cierre</a:t>
            </a:r>
          </a:p>
          <a:p>
            <a:r>
              <a:rPr lang="es-MX" b="1" dirty="0"/>
              <a:t>14:00 Comida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CAE1F-49A7-4CF3-8541-4BAC8E1CD5F8}"/>
              </a:ext>
            </a:extLst>
          </p:cNvPr>
          <p:cNvSpPr/>
          <p:nvPr/>
        </p:nvSpPr>
        <p:spPr>
          <a:xfrm>
            <a:off x="838200" y="113581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1A46-9A39-4310-B654-0089A3750F15}"/>
              </a:ext>
            </a:extLst>
          </p:cNvPr>
          <p:cNvSpPr/>
          <p:nvPr/>
        </p:nvSpPr>
        <p:spPr>
          <a:xfrm>
            <a:off x="838199" y="2701379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532B-AD0F-4398-B964-F71298DA53B6}"/>
              </a:ext>
            </a:extLst>
          </p:cNvPr>
          <p:cNvSpPr/>
          <p:nvPr/>
        </p:nvSpPr>
        <p:spPr>
          <a:xfrm>
            <a:off x="838198" y="426694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5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Mismos datos</a:t>
            </a:r>
          </a:p>
          <a:p>
            <a:r>
              <a:rPr lang="es-MX" dirty="0"/>
              <a:t>Diferentes evaluaciones</a:t>
            </a:r>
          </a:p>
          <a:p>
            <a:r>
              <a:rPr lang="es-MX" dirty="0"/>
              <a:t>¿Cuál es la correcta?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¡Ambas! Depende de la pregunta</a:t>
            </a:r>
          </a:p>
          <a:p>
            <a:endParaRPr lang="es-MX" dirty="0"/>
          </a:p>
          <a:p>
            <a:r>
              <a:rPr lang="es-MX" dirty="0"/>
              <a:t>Causalidad = muchos datos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95D870-9DB5-4E54-A19A-F9BC8C256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t="1" b="36585"/>
          <a:stretch/>
        </p:blipFill>
        <p:spPr>
          <a:xfrm>
            <a:off x="6177133" y="1075526"/>
            <a:ext cx="5176667" cy="523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CDB31-5409-4A6A-BC20-90E10608C85B}"/>
              </a:ext>
            </a:extLst>
          </p:cNvPr>
          <p:cNvSpPr/>
          <p:nvPr/>
        </p:nvSpPr>
        <p:spPr>
          <a:xfrm>
            <a:off x="8321114" y="138399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C7F5F-9133-4BBA-B467-831C501BBEAB}"/>
              </a:ext>
            </a:extLst>
          </p:cNvPr>
          <p:cNvSpPr/>
          <p:nvPr/>
        </p:nvSpPr>
        <p:spPr>
          <a:xfrm>
            <a:off x="10152321" y="420411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1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Efecto de la reserva = desviación de lo esperado</a:t>
            </a:r>
          </a:p>
          <a:p>
            <a:endParaRPr lang="es-MX" dirty="0"/>
          </a:p>
          <a:p>
            <a:r>
              <a:rPr lang="es-MX" dirty="0"/>
              <a:t>Pero como “el hubiera no existe”…</a:t>
            </a:r>
          </a:p>
          <a:p>
            <a:endParaRPr lang="es-MX" dirty="0"/>
          </a:p>
          <a:p>
            <a:r>
              <a:rPr lang="es-MX" dirty="0"/>
              <a:t>Necesitamos controlar por cambios: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tiempo (A-D)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espacio (D-F)</a:t>
            </a:r>
          </a:p>
        </p:txBody>
      </p:sp>
    </p:spTree>
    <p:extLst>
      <p:ext uri="{BB962C8B-B14F-4D97-AF65-F5344CB8AC3E}">
        <p14:creationId xmlns:p14="http://schemas.microsoft.com/office/powerpoint/2010/main" val="2996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3EBB-F91F-40CB-920B-BF7769F3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09" y="2250281"/>
            <a:ext cx="5375564" cy="3926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McDermott et al., 2018, PNAS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52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Villaseñor-Derbez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Lynham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. In Prep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5586-286C-47D0-BF2B-B9454BB5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63" y="1746715"/>
            <a:ext cx="7839273" cy="43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4FD8DC2-ABC9-4D75-8DB6-A835995E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/>
              <a:t>Tendencias paralelas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D845AF-76E0-4D6F-BC71-342D5B8A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1192514" y="1650383"/>
            <a:ext cx="98069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F4D09-64E5-4BBF-B2EA-93112B6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92"/>
            <a:ext cx="10515600" cy="4528271"/>
          </a:xfrm>
        </p:spPr>
        <p:txBody>
          <a:bodyPr>
            <a:normAutofit/>
          </a:bodyPr>
          <a:lstStyle/>
          <a:p>
            <a:r>
              <a:rPr lang="es-MX" dirty="0"/>
              <a:t>¿Cuál sería el valor de la reserva si no estuviera protegida?</a:t>
            </a:r>
          </a:p>
          <a:p>
            <a:pPr lvl="1"/>
            <a:r>
              <a:rPr lang="es-MX" dirty="0"/>
              <a:t>Diferencia temporal (control):</a:t>
            </a:r>
          </a:p>
          <a:p>
            <a:pPr lvl="1"/>
            <a:r>
              <a:rPr lang="es-MX" dirty="0"/>
              <a:t>5 – 2 = 3</a:t>
            </a:r>
          </a:p>
          <a:p>
            <a:pPr lvl="1"/>
            <a:r>
              <a:rPr lang="es-MX" dirty="0"/>
              <a:t>R2011 = R2010  + 3 = 7</a:t>
            </a:r>
          </a:p>
          <a:p>
            <a:endParaRPr lang="es-MX" dirty="0"/>
          </a:p>
          <a:p>
            <a:pPr lvl="1"/>
            <a:r>
              <a:rPr lang="es-MX" dirty="0"/>
              <a:t>Diferencia espacial (antes):</a:t>
            </a:r>
          </a:p>
          <a:p>
            <a:pPr lvl="1"/>
            <a:r>
              <a:rPr lang="es-MX" dirty="0"/>
              <a:t>4 – 2 = 2</a:t>
            </a:r>
          </a:p>
          <a:p>
            <a:pPr lvl="1"/>
            <a:r>
              <a:rPr lang="es-MX" dirty="0"/>
              <a:t>R2011 = C2011 + 2 = 7</a:t>
            </a:r>
          </a:p>
          <a:p>
            <a:r>
              <a:rPr lang="es-MX" b="1" dirty="0"/>
              <a:t>R2011 = 9</a:t>
            </a:r>
          </a:p>
          <a:p>
            <a:r>
              <a:rPr lang="es-MX" dirty="0"/>
              <a:t>Efecto = </a:t>
            </a:r>
            <a:r>
              <a:rPr lang="es-MX" dirty="0" err="1"/>
              <a:t>Obs</a:t>
            </a:r>
            <a:r>
              <a:rPr lang="es-MX" dirty="0"/>
              <a:t> – </a:t>
            </a:r>
            <a:r>
              <a:rPr lang="es-MX" dirty="0" err="1"/>
              <a:t>Pred</a:t>
            </a:r>
            <a:r>
              <a:rPr lang="es-MX" dirty="0"/>
              <a:t> = 9 – 7 = 2</a:t>
            </a:r>
          </a:p>
          <a:p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00ED05-4723-4DB1-BA12-E646A184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6096000" y="2382981"/>
            <a:ext cx="5922587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EBE07E-74CF-4C38-8448-0FF26B23C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127" y="1157813"/>
            <a:ext cx="7269018" cy="5192156"/>
          </a:xfrm>
        </p:spPr>
      </p:pic>
    </p:spTree>
    <p:extLst>
      <p:ext uri="{BB962C8B-B14F-4D97-AF65-F5344CB8AC3E}">
        <p14:creationId xmlns:p14="http://schemas.microsoft.com/office/powerpoint/2010/main" val="6539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D9C127A-A665-470E-96C0-E04E5C3F05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r>
              <a:rPr lang="es-MX" dirty="0"/>
              <a:t>Post (antes = 0, después = 1)</a:t>
            </a:r>
          </a:p>
          <a:p>
            <a:endParaRPr lang="es-MX" dirty="0"/>
          </a:p>
          <a:p>
            <a:r>
              <a:rPr lang="es-MX" dirty="0"/>
              <a:t>Zona (control = 0, reserva = 1) </a:t>
            </a:r>
          </a:p>
          <a:p>
            <a:endParaRPr lang="es-MX" dirty="0"/>
          </a:p>
          <a:p>
            <a:r>
              <a:rPr lang="es-MX" dirty="0"/>
              <a:t>Interacción = efecto</a:t>
            </a:r>
          </a:p>
        </p:txBody>
      </p:sp>
      <p:pic>
        <p:nvPicPr>
          <p:cNvPr id="15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76D8DE36-071B-4A74-A978-A75D7BEC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122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53E7DA0C-A750-4BF4-9C3D-32215D0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526833-F989-4F26-9F71-85A7CE6576AF}"/>
              </a:ext>
            </a:extLst>
          </p:cNvPr>
          <p:cNvGraphicFramePr>
            <a:graphicFrameLocks noGrp="1"/>
          </p:cNvGraphicFramePr>
          <p:nvPr/>
        </p:nvGraphicFramePr>
        <p:xfrm>
          <a:off x="494331" y="2261614"/>
          <a:ext cx="4151560" cy="31215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18098">
                  <a:extLst>
                    <a:ext uri="{9D8B030D-6E8A-4147-A177-3AD203B41FA5}">
                      <a16:colId xmlns:a16="http://schemas.microsoft.com/office/drawing/2014/main" val="2126757757"/>
                    </a:ext>
                  </a:extLst>
                </a:gridCol>
                <a:gridCol w="2233462">
                  <a:extLst>
                    <a:ext uri="{9D8B030D-6E8A-4147-A177-3AD203B41FA5}">
                      <a16:colId xmlns:a16="http://schemas.microsoft.com/office/drawing/2014/main" val="1360576529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 err="1">
                          <a:effectLst/>
                        </a:rPr>
                        <a:t>alpha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(1.000)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0534871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B1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3.000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674653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B2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2.000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76212949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B3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(2.000)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414276350"/>
                  </a:ext>
                </a:extLst>
              </a:tr>
              <a:tr h="290089">
                <a:tc gridSpan="2">
                  <a:txBody>
                    <a:bodyPr/>
                    <a:lstStyle/>
                    <a:p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2281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Observations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8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29258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</a:t>
                      </a:r>
                      <a:r>
                        <a:rPr lang="es-MX" sz="1800" baseline="30000">
                          <a:effectLst/>
                        </a:rPr>
                        <a:t>2</a:t>
                      </a:r>
                      <a:endParaRPr lang="es-MX" sz="180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0.867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130269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Residual Std. Error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1.414 (df = 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363675325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F </a:t>
                      </a:r>
                      <a:r>
                        <a:rPr lang="es-MX" sz="1800" dirty="0" err="1">
                          <a:effectLst/>
                        </a:rPr>
                        <a:t>Statistic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8.667</a:t>
                      </a:r>
                      <a:r>
                        <a:rPr lang="es-MX" sz="1800" baseline="30000" dirty="0">
                          <a:effectLst/>
                        </a:rPr>
                        <a:t>**</a:t>
                      </a:r>
                      <a:r>
                        <a:rPr lang="es-MX" sz="1800" dirty="0">
                          <a:effectLst/>
                        </a:rPr>
                        <a:t> (</a:t>
                      </a:r>
                      <a:r>
                        <a:rPr lang="es-MX" sz="1800" dirty="0" err="1">
                          <a:effectLst/>
                        </a:rPr>
                        <a:t>df</a:t>
                      </a:r>
                      <a:r>
                        <a:rPr lang="es-MX" sz="1800" dirty="0">
                          <a:effectLst/>
                        </a:rPr>
                        <a:t> = 3; 4)</a:t>
                      </a: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282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35AFE-1C1C-40F5-9A6D-5C54C639E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69" y="5769102"/>
            <a:ext cx="53530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del control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del control en el 2011?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02414-903D-43D3-B0D3-22FE7726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066C5-17EE-43F3-B422-E8D5E686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71" y="2298737"/>
            <a:ext cx="5735802" cy="145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853C2-212D-4773-9748-18BFCCC2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871" y="4505612"/>
            <a:ext cx="6080411" cy="163592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266ED02-99BD-4876-91D2-187C7416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1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¿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Quién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soy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yo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964"/>
            <a:ext cx="10515600" cy="4765837"/>
          </a:xfrm>
        </p:spPr>
        <p:txBody>
          <a:bodyPr>
            <a:normAutofit/>
          </a:bodyPr>
          <a:lstStyle/>
          <a:p>
            <a:r>
              <a:rPr lang="es-MX" dirty="0"/>
              <a:t>Mexicano, de Playa del Carmen</a:t>
            </a:r>
          </a:p>
          <a:p>
            <a:endParaRPr lang="es-MX" dirty="0"/>
          </a:p>
          <a:p>
            <a:r>
              <a:rPr lang="es-MX" dirty="0" err="1"/>
              <a:t>Oceanólogo</a:t>
            </a:r>
            <a:r>
              <a:rPr lang="es-MX" dirty="0"/>
              <a:t> de la UABC</a:t>
            </a:r>
          </a:p>
          <a:p>
            <a:endParaRPr lang="es-MX" dirty="0"/>
          </a:p>
          <a:p>
            <a:r>
              <a:rPr lang="es-MX" dirty="0"/>
              <a:t>Trabajé(o) en COBI</a:t>
            </a:r>
          </a:p>
          <a:p>
            <a:endParaRPr lang="es-MX" dirty="0"/>
          </a:p>
          <a:p>
            <a:r>
              <a:rPr lang="es-MX" dirty="0"/>
              <a:t>Maestría en UCSB (con COBI)</a:t>
            </a:r>
          </a:p>
          <a:p>
            <a:endParaRPr lang="es-MX" dirty="0"/>
          </a:p>
          <a:p>
            <a:r>
              <a:rPr lang="es-MX" dirty="0" err="1"/>
              <a:t>Estudihambre</a:t>
            </a:r>
            <a:r>
              <a:rPr lang="es-MX" dirty="0"/>
              <a:t> de Doctorado en UCSB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4B4C9-B0B2-491D-82BD-826E947D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9" y="1080654"/>
            <a:ext cx="4722860" cy="354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B44B-A161-4F2C-80B9-2E9D7B455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6" y="1622047"/>
            <a:ext cx="4985564" cy="3733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CEEAD-3EFD-415A-819D-622F8B0A3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/>
          <a:stretch/>
        </p:blipFill>
        <p:spPr>
          <a:xfrm>
            <a:off x="7056730" y="2112512"/>
            <a:ext cx="5098137" cy="37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 la reserva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 la reserva en el 2011?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CDBB3DC-14D3-450C-9922-963C4114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9D46-201D-4A62-8E69-D3A716D1B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19" y="2388507"/>
            <a:ext cx="5185407" cy="134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53144-CB5B-4BA8-989C-8FF047A45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11" y="4454164"/>
            <a:ext cx="5689664" cy="145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1B878-28EF-4AAC-9840-4DEB456D7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32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Indicadores definidos según los objetivos</a:t>
            </a:r>
          </a:p>
          <a:p>
            <a:endParaRPr lang="es-MX" dirty="0"/>
          </a:p>
          <a:p>
            <a:r>
              <a:rPr lang="es-MX" dirty="0"/>
              <a:t>Lista de 25 indicadores: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Biológicos (7)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Socioeconómicos (3)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Gobernanza (15)</a:t>
            </a:r>
          </a:p>
        </p:txBody>
      </p:sp>
    </p:spTree>
    <p:extLst>
      <p:ext uri="{BB962C8B-B14F-4D97-AF65-F5344CB8AC3E}">
        <p14:creationId xmlns:p14="http://schemas.microsoft.com/office/powerpoint/2010/main" val="23084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Texto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639813-5A78-4016-A787-AB6C0B19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87594"/>
              </p:ext>
            </p:extLst>
          </p:nvPr>
        </p:nvGraphicFramePr>
        <p:xfrm>
          <a:off x="1551709" y="1489666"/>
          <a:ext cx="8501682" cy="4489206"/>
        </p:xfrm>
        <a:graphic>
          <a:graphicData uri="http://schemas.openxmlformats.org/drawingml/2006/table">
            <a:tbl>
              <a:tblPr/>
              <a:tblGrid>
                <a:gridCol w="4575150">
                  <a:extLst>
                    <a:ext uri="{9D8B030D-6E8A-4147-A177-3AD203B41FA5}">
                      <a16:colId xmlns:a16="http://schemas.microsoft.com/office/drawing/2014/main" val="2566023335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406567508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2656813293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167940680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527078321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141411577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946178384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845596763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1952940994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822089906"/>
                    </a:ext>
                  </a:extLst>
                </a:gridCol>
                <a:gridCol w="901809">
                  <a:extLst>
                    <a:ext uri="{9D8B030D-6E8A-4147-A177-3AD203B41FA5}">
                      <a16:colId xmlns:a16="http://schemas.microsoft.com/office/drawing/2014/main" val="1508775897"/>
                    </a:ext>
                  </a:extLst>
                </a:gridCol>
              </a:tblGrid>
              <a:tr h="151615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Objetivo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B4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B5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B6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B7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S3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19046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Evitar la sobreexplotación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54452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Conservar especies bajo protección especial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8605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Mantener procesos biológicos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 dirty="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91017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Mejorar la productividad de las zonas de pesca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03554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Preservar la biodiversidad y los ecosistemas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21596"/>
                  </a:ext>
                </a:extLst>
              </a:tr>
              <a:tr h="560974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sobreexplotadas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43706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de inerés comercial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6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biológicos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DeD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)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B1</a:t>
            </a:r>
            <a:r>
              <a:rPr lang="es-MX" dirty="0"/>
              <a:t> - Índice de diversidad de Shannon</a:t>
            </a:r>
          </a:p>
          <a:p>
            <a:r>
              <a:rPr lang="es-MX" b="1" dirty="0"/>
              <a:t>B2</a:t>
            </a:r>
            <a:r>
              <a:rPr lang="es-MX" dirty="0"/>
              <a:t> - Riqueza de especies</a:t>
            </a:r>
          </a:p>
          <a:p>
            <a:r>
              <a:rPr lang="es-MX" b="1" dirty="0"/>
              <a:t>B3</a:t>
            </a:r>
            <a:r>
              <a:rPr lang="es-MX" dirty="0"/>
              <a:t> - Densidad de organismos maduros</a:t>
            </a:r>
          </a:p>
          <a:p>
            <a:r>
              <a:rPr lang="es-MX" b="1" dirty="0"/>
              <a:t>B4</a:t>
            </a:r>
            <a:r>
              <a:rPr lang="es-MX" dirty="0"/>
              <a:t> - Densidad de organismos</a:t>
            </a:r>
          </a:p>
          <a:p>
            <a:r>
              <a:rPr lang="es-MX" b="1" dirty="0"/>
              <a:t>B5</a:t>
            </a:r>
            <a:r>
              <a:rPr lang="es-MX" dirty="0"/>
              <a:t> - Presencia de una perturbación ambiental</a:t>
            </a:r>
          </a:p>
          <a:p>
            <a:r>
              <a:rPr lang="es-MX" b="1" dirty="0"/>
              <a:t>B6</a:t>
            </a:r>
            <a:r>
              <a:rPr lang="es-MX" dirty="0"/>
              <a:t> - Nivel trófico medio</a:t>
            </a:r>
          </a:p>
          <a:p>
            <a:r>
              <a:rPr lang="es-MX" b="1" dirty="0"/>
              <a:t>B7</a:t>
            </a:r>
            <a:r>
              <a:rPr lang="es-MX" dirty="0"/>
              <a:t> - Biomasa</a:t>
            </a:r>
          </a:p>
        </p:txBody>
      </p:sp>
    </p:spTree>
    <p:extLst>
      <p:ext uri="{BB962C8B-B14F-4D97-AF65-F5344CB8AC3E}">
        <p14:creationId xmlns:p14="http://schemas.microsoft.com/office/powerpoint/2010/main" val="3039412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socioeconómicos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S1</a:t>
            </a:r>
            <a:r>
              <a:rPr lang="es-MX" dirty="0"/>
              <a:t> - Arribos totales</a:t>
            </a:r>
          </a:p>
          <a:p>
            <a:r>
              <a:rPr lang="es-MX" b="1" dirty="0"/>
              <a:t>S2</a:t>
            </a:r>
            <a:r>
              <a:rPr lang="es-MX" dirty="0"/>
              <a:t> - Ingresos totales</a:t>
            </a:r>
          </a:p>
          <a:p>
            <a:r>
              <a:rPr lang="es-MX" b="1" dirty="0"/>
              <a:t>S3</a:t>
            </a:r>
            <a:r>
              <a:rPr lang="es-MX" dirty="0"/>
              <a:t> - Oportunidades económicas alternativas a la pesca</a:t>
            </a:r>
          </a:p>
        </p:txBody>
      </p:sp>
    </p:spTree>
    <p:extLst>
      <p:ext uri="{BB962C8B-B14F-4D97-AF65-F5344CB8AC3E}">
        <p14:creationId xmlns:p14="http://schemas.microsoft.com/office/powerpoint/2010/main" val="3535747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gobernanza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681018"/>
            <a:ext cx="11776364" cy="4495945"/>
          </a:xfrm>
        </p:spPr>
        <p:txBody>
          <a:bodyPr numCol="2">
            <a:normAutofit lnSpcReduction="10000"/>
          </a:bodyPr>
          <a:lstStyle/>
          <a:p>
            <a:r>
              <a:rPr lang="es-MX" b="1" dirty="0"/>
              <a:t>G1</a:t>
            </a:r>
            <a:r>
              <a:rPr lang="es-MX" dirty="0"/>
              <a:t> - Acceso a la pesquería</a:t>
            </a:r>
          </a:p>
          <a:p>
            <a:r>
              <a:rPr lang="es-MX" b="1" dirty="0"/>
              <a:t>G2</a:t>
            </a:r>
            <a:r>
              <a:rPr lang="es-MX" dirty="0"/>
              <a:t> - Número de pescadores</a:t>
            </a:r>
          </a:p>
          <a:p>
            <a:r>
              <a:rPr lang="es-MX" b="1" dirty="0"/>
              <a:t>G3</a:t>
            </a:r>
            <a:r>
              <a:rPr lang="es-MX" dirty="0"/>
              <a:t> - Reconocimiento legal de la reserva</a:t>
            </a:r>
          </a:p>
          <a:p>
            <a:r>
              <a:rPr lang="es-MX" b="1" dirty="0"/>
              <a:t>G4</a:t>
            </a:r>
            <a:r>
              <a:rPr lang="es-MX" dirty="0"/>
              <a:t> - Tipo de reserva</a:t>
            </a:r>
          </a:p>
          <a:p>
            <a:r>
              <a:rPr lang="es-MX" b="1" dirty="0"/>
              <a:t>G5</a:t>
            </a:r>
            <a:r>
              <a:rPr lang="es-MX" dirty="0"/>
              <a:t> - Pesca ilegal</a:t>
            </a:r>
          </a:p>
          <a:p>
            <a:r>
              <a:rPr lang="es-MX" b="1" dirty="0"/>
              <a:t>G6</a:t>
            </a:r>
            <a:r>
              <a:rPr lang="es-MX" dirty="0"/>
              <a:t> - Plan de manejo</a:t>
            </a:r>
          </a:p>
          <a:p>
            <a:r>
              <a:rPr lang="es-MX" b="1" dirty="0"/>
              <a:t>G7</a:t>
            </a:r>
            <a:r>
              <a:rPr lang="es-MX" dirty="0"/>
              <a:t> - Procuración y vigilancia de la reserva</a:t>
            </a:r>
          </a:p>
          <a:p>
            <a:r>
              <a:rPr lang="es-MX" b="1" dirty="0"/>
              <a:t>G8</a:t>
            </a:r>
            <a:r>
              <a:rPr lang="es-MX" dirty="0"/>
              <a:t> - Tamaño de la reserva</a:t>
            </a:r>
          </a:p>
          <a:p>
            <a:r>
              <a:rPr lang="es-MX" b="1" dirty="0"/>
              <a:t>G9</a:t>
            </a:r>
            <a:r>
              <a:rPr lang="es-MX" dirty="0"/>
              <a:t> - Razonamiento para la localización de la reserva</a:t>
            </a:r>
          </a:p>
          <a:p>
            <a:r>
              <a:rPr lang="es-MX" b="1" dirty="0"/>
              <a:t>G10</a:t>
            </a:r>
            <a:r>
              <a:rPr lang="es-MX" dirty="0"/>
              <a:t> - Presencia de organizaciones pesqueras</a:t>
            </a:r>
          </a:p>
          <a:p>
            <a:r>
              <a:rPr lang="es-MX" b="1" dirty="0"/>
              <a:t>G11</a:t>
            </a:r>
            <a:r>
              <a:rPr lang="es-MX" dirty="0"/>
              <a:t> - Tipo de organizaciones pesqueras</a:t>
            </a:r>
          </a:p>
          <a:p>
            <a:r>
              <a:rPr lang="es-MX" b="1" dirty="0"/>
              <a:t>G12</a:t>
            </a:r>
            <a:r>
              <a:rPr lang="es-MX" dirty="0"/>
              <a:t> - Representación</a:t>
            </a:r>
          </a:p>
          <a:p>
            <a:r>
              <a:rPr lang="es-MX" b="1" dirty="0"/>
              <a:t>G13</a:t>
            </a:r>
            <a:r>
              <a:rPr lang="es-MX" dirty="0"/>
              <a:t> - Regulaciones internas</a:t>
            </a:r>
          </a:p>
          <a:p>
            <a:r>
              <a:rPr lang="es-MX" b="1" dirty="0"/>
              <a:t>G14</a:t>
            </a:r>
            <a:r>
              <a:rPr lang="es-MX" dirty="0"/>
              <a:t> - Efectividad percibida</a:t>
            </a:r>
          </a:p>
          <a:p>
            <a:r>
              <a:rPr lang="es-MX" b="1" dirty="0"/>
              <a:t>G15</a:t>
            </a:r>
            <a:r>
              <a:rPr lang="es-MX" dirty="0"/>
              <a:t> - Impacto social de la reserva</a:t>
            </a:r>
          </a:p>
        </p:txBody>
      </p:sp>
    </p:spTree>
    <p:extLst>
      <p:ext uri="{BB962C8B-B14F-4D97-AF65-F5344CB8AC3E}">
        <p14:creationId xmlns:p14="http://schemas.microsoft.com/office/powerpoint/2010/main" val="153493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Análsis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Socioeconómicos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A-D</a:t>
            </a:r>
          </a:p>
          <a:p>
            <a:endParaRPr lang="es-MX" dirty="0"/>
          </a:p>
          <a:p>
            <a:r>
              <a:rPr lang="es-MX" dirty="0"/>
              <a:t>Gobernanza: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Literatura, cualitativamente</a:t>
            </a:r>
          </a:p>
        </p:txBody>
      </p:sp>
    </p:spTree>
    <p:extLst>
      <p:ext uri="{BB962C8B-B14F-4D97-AF65-F5344CB8AC3E}">
        <p14:creationId xmlns:p14="http://schemas.microsoft.com/office/powerpoint/2010/main" val="2209552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1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DESCANSO?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105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B494A-A391-475D-A12D-E46ECF60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107632"/>
            <a:ext cx="7813963" cy="53761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3183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Links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255"/>
            <a:ext cx="10515600" cy="4091709"/>
          </a:xfrm>
        </p:spPr>
        <p:txBody>
          <a:bodyPr>
            <a:normAutofit/>
          </a:bodyPr>
          <a:lstStyle/>
          <a:p>
            <a:r>
              <a:rPr lang="en-US" dirty="0"/>
              <a:t>Manual del </a:t>
            </a:r>
            <a:r>
              <a:rPr lang="en-US" dirty="0" err="1"/>
              <a:t>curso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jcvdav.github.io/curso_marea</a:t>
            </a:r>
          </a:p>
          <a:p>
            <a:r>
              <a:rPr lang="en-US" dirty="0" err="1"/>
              <a:t>Datos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github.com/jcvdav/</a:t>
            </a:r>
            <a:r>
              <a:rPr lang="en-US" dirty="0" err="1"/>
              <a:t>curso_marea_datos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Costeo</a:t>
            </a:r>
            <a:r>
              <a:rPr lang="en-US" dirty="0"/>
              <a:t>:</a:t>
            </a:r>
          </a:p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n-US" dirty="0"/>
          </a:p>
          <a:p>
            <a:r>
              <a:rPr lang="en-US" dirty="0"/>
              <a:t>MAREA:</a:t>
            </a:r>
          </a:p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843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Ejercicios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con 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9AF07-106C-4E07-B96D-B0090BC6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s-MX" dirty="0"/>
              <a:t>Indicadores biológicos</a:t>
            </a:r>
          </a:p>
          <a:p>
            <a:pPr lvl="1"/>
            <a:r>
              <a:rPr lang="es-MX" dirty="0"/>
              <a:t>datos_peces.csv</a:t>
            </a:r>
          </a:p>
          <a:p>
            <a:r>
              <a:rPr lang="es-MX" dirty="0"/>
              <a:t>Especie objetivo</a:t>
            </a:r>
          </a:p>
          <a:p>
            <a:pPr lvl="1"/>
            <a:r>
              <a:rPr lang="es-MX" dirty="0"/>
              <a:t>datos_peces.csv</a:t>
            </a:r>
          </a:p>
          <a:p>
            <a:pPr lvl="1"/>
            <a:r>
              <a:rPr lang="es-MX" dirty="0"/>
              <a:t>datos_socioeco.csv</a:t>
            </a:r>
          </a:p>
          <a:p>
            <a:r>
              <a:rPr lang="es-MX" dirty="0"/>
              <a:t>Datos de biometría</a:t>
            </a:r>
          </a:p>
          <a:p>
            <a:pPr lvl="1"/>
            <a:r>
              <a:rPr lang="es-MX" dirty="0"/>
              <a:t>datos_peces_abnt.csv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Más de una reserva a la vez</a:t>
            </a:r>
          </a:p>
          <a:p>
            <a:pPr lvl="1"/>
            <a:r>
              <a:rPr lang="es-MX" dirty="0"/>
              <a:t>datos_peces_abnt.csv</a:t>
            </a:r>
          </a:p>
          <a:p>
            <a:r>
              <a:rPr lang="es-MX" dirty="0"/>
              <a:t>Todos los indicadores</a:t>
            </a:r>
          </a:p>
          <a:p>
            <a:pPr lvl="1"/>
            <a:r>
              <a:rPr lang="es-MX" dirty="0"/>
              <a:t>datos_peces2.csv</a:t>
            </a:r>
          </a:p>
          <a:p>
            <a:pPr lvl="1"/>
            <a:r>
              <a:rPr lang="es-MX" dirty="0"/>
              <a:t>datos_socioeco2.csv</a:t>
            </a:r>
          </a:p>
          <a:p>
            <a:pPr lvl="1"/>
            <a:r>
              <a:rPr lang="es-MX" dirty="0"/>
              <a:t>datos_gobernanza2.csv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20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855C-DDEE-4323-B7EC-583CF484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llegan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/ </a:t>
            </a:r>
            <a:r>
              <a:rPr lang="en-US" dirty="0" err="1"/>
              <a:t>problemas</a:t>
            </a:r>
            <a:r>
              <a:rPr lang="en-US" dirty="0"/>
              <a:t> / </a:t>
            </a:r>
            <a:r>
              <a:rPr lang="en-US" dirty="0" err="1"/>
              <a:t>dudas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juancarlos@ucsb.edu</a:t>
            </a:r>
            <a:endParaRPr lang="es-MX" dirty="0"/>
          </a:p>
          <a:p>
            <a:pPr lvl="1"/>
            <a:r>
              <a:rPr lang="en-US" dirty="0"/>
              <a:t>C</a:t>
            </a:r>
            <a:r>
              <a:rPr lang="es-MX" dirty="0" err="1"/>
              <a:t>apturas</a:t>
            </a:r>
            <a:r>
              <a:rPr lang="es-MX" dirty="0"/>
              <a:t> de pantalla de TODAS las pestañas</a:t>
            </a:r>
          </a:p>
          <a:p>
            <a:pPr lvl="1"/>
            <a:r>
              <a:rPr lang="en-US" dirty="0"/>
              <a:t>D</a:t>
            </a:r>
            <a:r>
              <a:rPr lang="es-MX" dirty="0" err="1"/>
              <a:t>atos</a:t>
            </a:r>
            <a:r>
              <a:rPr lang="es-MX" dirty="0"/>
              <a:t> TAL CUAL cargados a MAREA</a:t>
            </a:r>
          </a:p>
          <a:p>
            <a:pPr lvl="1"/>
            <a:endParaRPr lang="en-US" dirty="0"/>
          </a:p>
          <a:p>
            <a:pPr lvl="1"/>
            <a:r>
              <a:rPr lang="es-MX" dirty="0"/>
              <a:t>¿Qué es lo que quieren hacer?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97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2"/>
            <a:ext cx="12192000" cy="6740307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Discusión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y </a:t>
            </a: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Futuro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9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Pueden compartirlo con quien sea</a:t>
            </a:r>
          </a:p>
          <a:p>
            <a:r>
              <a:rPr lang="es-MX" dirty="0"/>
              <a:t>La versión más actualizada siempre estará en internet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edici</a:t>
            </a:r>
            <a:r>
              <a:rPr lang="es-MX" dirty="0" err="1"/>
              <a:t>ón</a:t>
            </a:r>
            <a:endParaRPr lang="es-MX" dirty="0"/>
          </a:p>
          <a:p>
            <a:r>
              <a:rPr lang="es-MX" dirty="0"/>
              <a:t>Contribuciones bienvenidas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29B93-6122-44E1-A369-39D02D8A6D15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8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43B36D-517D-4770-A5EB-6CF5CC7F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9" y="1061328"/>
            <a:ext cx="10592462" cy="5345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A62D5-4599-4A35-8A51-CA16AD2B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25" y="1235211"/>
            <a:ext cx="3840552" cy="4941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27DB93-6FA5-45EC-9983-6178D506DA43}"/>
              </a:ext>
            </a:extLst>
          </p:cNvPr>
          <p:cNvSpPr/>
          <p:nvPr/>
        </p:nvSpPr>
        <p:spPr>
          <a:xfrm>
            <a:off x="2429691" y="905691"/>
            <a:ext cx="1358538" cy="538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32F50-8EC1-4CE4-9996-352CDAF1F30E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Datos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ADD30B-1078-4BDD-B5E7-BAFA9559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3291"/>
            <a:ext cx="10515600" cy="53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5908F-B005-4C04-9BE4-BF8F9477461D}"/>
              </a:ext>
            </a:extLst>
          </p:cNvPr>
          <p:cNvSpPr/>
          <p:nvPr/>
        </p:nvSpPr>
        <p:spPr>
          <a:xfrm>
            <a:off x="3933132" y="6497133"/>
            <a:ext cx="432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github.com/</a:t>
            </a:r>
            <a:r>
              <a:rPr lang="en-US" dirty="0" err="1"/>
              <a:t>jcvdav</a:t>
            </a:r>
            <a:r>
              <a:rPr lang="en-US" dirty="0"/>
              <a:t>/</a:t>
            </a:r>
            <a:r>
              <a:rPr lang="en-US" dirty="0" err="1"/>
              <a:t>curso_marea_datos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5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855"/>
            <a:ext cx="10515600" cy="3064308"/>
          </a:xfrm>
        </p:spPr>
        <p:txBody>
          <a:bodyPr numCol="2">
            <a:normAutofit/>
          </a:bodyPr>
          <a:lstStyle/>
          <a:p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repetitivas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Estandarización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Reproducibilidad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Causalidad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Planeación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Acceso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2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Shiny Apps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R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fondo</a:t>
            </a:r>
            <a:endParaRPr lang="en-US" dirty="0"/>
          </a:p>
          <a:p>
            <a:endParaRPr lang="en-US" dirty="0"/>
          </a:p>
          <a:p>
            <a:r>
              <a:rPr lang="en-US" dirty="0"/>
              <a:t>Código libre = </a:t>
            </a:r>
            <a:r>
              <a:rPr lang="en-US" dirty="0" err="1"/>
              <a:t>Ciencia</a:t>
            </a:r>
            <a:r>
              <a:rPr lang="en-US" dirty="0"/>
              <a:t> libre</a:t>
            </a:r>
          </a:p>
          <a:p>
            <a:endParaRPr lang="en-US" dirty="0"/>
          </a:p>
          <a:p>
            <a:r>
              <a:rPr lang="en-US" dirty="0"/>
              <a:t>shinyapps.io es un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gratuito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compatibilidad</a:t>
            </a:r>
            <a:endParaRPr lang="es-MX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73E821FA-0750-489A-AD60-076481BD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6" y="984737"/>
            <a:ext cx="5836871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24CE99-D93B-468A-9600-E3600AB4FEE1}"/>
              </a:ext>
            </a:extLst>
          </p:cNvPr>
          <p:cNvSpPr/>
          <p:nvPr/>
        </p:nvSpPr>
        <p:spPr>
          <a:xfrm>
            <a:off x="7785180" y="3967585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http://www.shinyapps.io/</a:t>
            </a:r>
          </a:p>
        </p:txBody>
      </p:sp>
    </p:spTree>
    <p:extLst>
      <p:ext uri="{BB962C8B-B14F-4D97-AF65-F5344CB8AC3E}">
        <p14:creationId xmlns:p14="http://schemas.microsoft.com/office/powerpoint/2010/main" val="2980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902</Words>
  <Application>Microsoft Office PowerPoint</Application>
  <PresentationFormat>Widescreen</PresentationFormat>
  <Paragraphs>373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Costeo y Evaluación de Reservas Marinas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and tool to evaluate the effectiveness of  no-take marine reserves</dc:title>
  <dc:creator>JC</dc:creator>
  <cp:lastModifiedBy>JC</cp:lastModifiedBy>
  <cp:revision>53</cp:revision>
  <dcterms:created xsi:type="dcterms:W3CDTF">2018-11-27T18:11:48Z</dcterms:created>
  <dcterms:modified xsi:type="dcterms:W3CDTF">2018-11-28T11:31:42Z</dcterms:modified>
</cp:coreProperties>
</file>